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7" r:id="rId2"/>
    <p:sldId id="275" r:id="rId3"/>
    <p:sldId id="263" r:id="rId4"/>
    <p:sldId id="272" r:id="rId5"/>
    <p:sldId id="274" r:id="rId6"/>
    <p:sldId id="277" r:id="rId7"/>
    <p:sldId id="268" r:id="rId8"/>
    <p:sldId id="269" r:id="rId9"/>
    <p:sldId id="278" r:id="rId10"/>
    <p:sldId id="279" r:id="rId11"/>
    <p:sldId id="258" r:id="rId12"/>
    <p:sldId id="259" r:id="rId13"/>
    <p:sldId id="262" r:id="rId14"/>
    <p:sldId id="264" r:id="rId15"/>
    <p:sldId id="266" r:id="rId16"/>
    <p:sldId id="280" r:id="rId17"/>
    <p:sldId id="261" r:id="rId18"/>
    <p:sldId id="281" r:id="rId19"/>
    <p:sldId id="282" r:id="rId20"/>
    <p:sldId id="283" r:id="rId21"/>
    <p:sldId id="284" r:id="rId22"/>
    <p:sldId id="285" r:id="rId23"/>
    <p:sldId id="273" r:id="rId24"/>
    <p:sldId id="270" r:id="rId25"/>
    <p:sldId id="286" r:id="rId26"/>
    <p:sldId id="287" r:id="rId27"/>
    <p:sldId id="291" r:id="rId28"/>
    <p:sldId id="289" r:id="rId29"/>
    <p:sldId id="290" r:id="rId30"/>
    <p:sldId id="296" r:id="rId31"/>
    <p:sldId id="260" r:id="rId32"/>
    <p:sldId id="292" r:id="rId33"/>
    <p:sldId id="293" r:id="rId34"/>
    <p:sldId id="295" r:id="rId35"/>
    <p:sldId id="298" r:id="rId36"/>
    <p:sldId id="299" r:id="rId37"/>
    <p:sldId id="304" r:id="rId38"/>
    <p:sldId id="300" r:id="rId39"/>
    <p:sldId id="307" r:id="rId40"/>
    <p:sldId id="306" r:id="rId41"/>
    <p:sldId id="308" r:id="rId42"/>
    <p:sldId id="309" r:id="rId43"/>
    <p:sldId id="310" r:id="rId44"/>
    <p:sldId id="265" r:id="rId45"/>
    <p:sldId id="311" r:id="rId46"/>
    <p:sldId id="312" r:id="rId47"/>
    <p:sldId id="314" r:id="rId48"/>
    <p:sldId id="316" r:id="rId49"/>
    <p:sldId id="317" r:id="rId50"/>
    <p:sldId id="319" r:id="rId51"/>
    <p:sldId id="320" r:id="rId52"/>
    <p:sldId id="321" r:id="rId53"/>
    <p:sldId id="26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199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2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402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8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8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3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32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02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401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26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65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B6C114-E340-4C82-B551-50F6ABC54BEA}" type="datetimeFigureOut">
              <a:rPr lang="ru-RU" smtClean="0"/>
              <a:t>25.05.2021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4B8A9E0-4D0A-480C-A8AA-D1883D6A8A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1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://youthcouncil.com.ua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ecomeajournalistlviv/abou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tsdoitukraine.org/2020/10/all-ukrainian-festival-of-social-advertising-unites-the-youngest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fridaysstrike/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etsdoitukraine.org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du-post-diploma.kharkov.ua/?news=&#1074;&#1089;&#1077;&#1091;&#1082;&#1088;&#1072;&#1111;&#1085;&#1089;&#1100;&#1082;&#1080;&#1081;-&#1087;&#1088;&#1086;&#1108;&#1082;&#1090;-&#1094;&#1110;&#1082;&#1072;&#1074;&#1072;-&#1092;&#1110;&#1079;&#1082;&#1091;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ourses.ed-era.com/courses/course-v1:EducationUSA+CO2502+2020/abou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leader.ed-era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verified.ed-era.com/ua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d-era.com/ubisoft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prosvitcenter.org/hello-connected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etwinning.com.ua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kman.org.ua/ua/projects/ukrayinskyj-borshh-naczionalnyj-brend-kulinarnoyi-kultury/" TargetMode="External"/><Relationship Id="rId2" Type="http://schemas.openxmlformats.org/officeDocument/2006/relationships/hyperlink" Target="https://kman.org.ua/u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osvita.eidotehnika.org/proekt-osvitnya-mnemotehnika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ourses.prometheus.org.ua/courses/course-v1:EWC+DS101+2021_T1_4/about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vidkruvai.com.ua/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rometheus.org.ua/about-us/" TargetMode="External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-era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olunteer.country/registra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vumonline.ua/courses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uaod.org.ua/spivpracya/onlayn-platforma-neformalno-osviti-v-ukrani/" TargetMode="Externa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ual.ua/about/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engage.org.ua/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ees.energyschool.org.ua/news/509?fbclid=IwAR0J9FJgM53bqbX6X5ynBBZ0b_FqUNY-d6i71z3bVhD3mKC4sfK13RXYIpc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facebook.com/euroquiz.org.ua/photos/a.794989070593681/4006764592749430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www.facebook.com/JAS.Ukraine/photos/a.538161379565825/3886637938051469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unicef.org/ukraine/press-releases/unicef-developed-media-literacy-lesson?fbclid=IwAR2rZ9lL5H-m_C8wwY9uKE8KYaZz-EqgnYPV6AYbivefHTMfM5gnoQgV7uM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facebook.com/lyceum9odesa/photos/pcb.3816738171772940/3816737561773001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hyperlink" Target="https://konkurs.amnesty.org.ua/?fbclid=IwAR1xzk_DBq0fa7AtiaZzI7v8aAvLmJxK4cR7J9G6gIxTPNsemQWzxyLVv5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itizen.in.ua/how_to_work.php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p.com.ua/mm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edinburgh.mfa.gov.ua/news/10-kvitnya-2021-roku-zaplanovana-globalna-ekologichna-akciya-ozelenennya-planeti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of.org.ua/campaigns/steam-club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photo.ufb.org.ua/" TargetMode="Externa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ng2.energyschool.org.ua/news/457" TargetMode="Externa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LM6euA_tauj5mWgOP6EWIg8DW36XkMIFUgSwKR_3w0l2rAQ/viewform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ef.org.ua/chudova-simka-proyekty-z-sotsialnogo-shkilnogo-pidpryyemnytstva-pidtrymani-fondom-shidna-yevropa-u-kvitni-2021-roku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988776727870364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chelka.ua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350414448763890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stir.ua/?grants=vseukrajinskyj-projekt-mishechok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FB3FA4-54B5-4C60-BFB6-740A5BB42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758" y="520098"/>
            <a:ext cx="7315200" cy="2908902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buNone/>
            </a:pPr>
            <a:r>
              <a:rPr lang="uk-UA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Палітра можливостей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uk-UA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неформальної освіти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uk-UA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 та молоді</a:t>
            </a:r>
            <a:endParaRPr lang="ru-RU" sz="4000" dirty="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endParaRPr lang="ru-RU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705B8B9-B02A-4773-A95E-5164D6E7E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52" y="2968413"/>
            <a:ext cx="4873841" cy="37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AAA9CC4-ACB8-4CCB-A7CD-AA58F18B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99" y="1123837"/>
            <a:ext cx="3382392" cy="4601183"/>
          </a:xfrm>
        </p:spPr>
        <p:txBody>
          <a:bodyPr>
            <a:normAutofit/>
          </a:bodyPr>
          <a:lstStyle/>
          <a:p>
            <a:pPr algn="ctr"/>
            <a:r>
              <a:rPr lang="ru-RU" sz="2000" dirty="0" err="1"/>
              <a:t>Матеріали</a:t>
            </a:r>
            <a:r>
              <a:rPr lang="ru-RU" sz="2000" dirty="0"/>
              <a:t> </a:t>
            </a:r>
            <a:r>
              <a:rPr lang="ru-RU" sz="2000" dirty="0" err="1"/>
              <a:t>підготовлені</a:t>
            </a:r>
            <a:r>
              <a:rPr lang="ru-RU" sz="2000" dirty="0"/>
              <a:t> </a:t>
            </a:r>
            <a:r>
              <a:rPr lang="ru-RU" sz="2000" dirty="0" err="1"/>
              <a:t>учасниками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 err="1"/>
              <a:t>Одеської</a:t>
            </a:r>
            <a:r>
              <a:rPr lang="ru-RU" sz="2000" dirty="0"/>
              <a:t> </a:t>
            </a:r>
            <a:r>
              <a:rPr lang="ru-RU" sz="2000" dirty="0" err="1"/>
              <a:t>обласної</a:t>
            </a:r>
            <a:r>
              <a:rPr lang="ru-RU" sz="2000" dirty="0"/>
              <a:t> </a:t>
            </a:r>
            <a:r>
              <a:rPr lang="ru-RU" sz="2000" dirty="0" err="1"/>
              <a:t>школи</a:t>
            </a:r>
            <a:r>
              <a:rPr lang="ru-RU" sz="2000" dirty="0"/>
              <a:t> </a:t>
            </a:r>
            <a:r>
              <a:rPr lang="ru-RU" sz="2000" dirty="0" err="1"/>
              <a:t>грамодянської</a:t>
            </a:r>
            <a:r>
              <a:rPr lang="ru-RU" sz="2000" dirty="0"/>
              <a:t> </a:t>
            </a:r>
            <a:r>
              <a:rPr lang="ru-RU" sz="2000" dirty="0" err="1"/>
              <a:t>партисипації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«</a:t>
            </a:r>
            <a:r>
              <a:rPr lang="ru-RU" sz="2000" dirty="0" err="1"/>
              <a:t>УСі</a:t>
            </a:r>
            <a:r>
              <a:rPr lang="ru-RU" sz="2000" dirty="0"/>
              <a:t> В ДІЇ!»</a:t>
            </a:r>
            <a:br>
              <a:rPr lang="ru-RU" sz="2000" dirty="0"/>
            </a:br>
            <a:r>
              <a:rPr lang="ru-RU" sz="2000" dirty="0"/>
              <a:t>2019-2021</a:t>
            </a:r>
          </a:p>
        </p:txBody>
      </p:sp>
    </p:spTree>
    <p:extLst>
      <p:ext uri="{BB962C8B-B14F-4D97-AF65-F5344CB8AC3E}">
        <p14:creationId xmlns:p14="http://schemas.microsoft.com/office/powerpoint/2010/main" val="196923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404664"/>
            <a:ext cx="3222594" cy="589066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Онлайн-курс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для </a:t>
            </a:r>
            <a:r>
              <a:rPr lang="ru-RU" sz="2400" b="1" dirty="0" err="1">
                <a:solidFill>
                  <a:schemeClr val="bg1"/>
                </a:solidFill>
              </a:rPr>
              <a:t>молодіжних</a:t>
            </a:r>
            <a:r>
              <a:rPr lang="ru-RU" sz="2400" b="1" dirty="0">
                <a:solidFill>
                  <a:schemeClr val="bg1"/>
                </a:solidFill>
              </a:rPr>
              <a:t> рад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у ОТГ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«Маю Думку»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F0D760-4354-491C-8CE2-F8933C782F6B}"/>
              </a:ext>
            </a:extLst>
          </p:cNvPr>
          <p:cNvSpPr txBox="1"/>
          <p:nvPr/>
        </p:nvSpPr>
        <p:spPr>
          <a:xfrm>
            <a:off x="5974671" y="5925998"/>
            <a:ext cx="4567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http://youthcouncil.com.ua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A3EA6D-3259-4D04-8085-F54FE61E7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08" y="1618188"/>
            <a:ext cx="8167645" cy="330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3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759" y="745155"/>
            <a:ext cx="2976979" cy="5746650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Медіа школа </a:t>
            </a:r>
            <a:b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«Стань журналістом»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49" y="994299"/>
            <a:ext cx="4176464" cy="4329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41EC43-423C-4896-A2B2-638ACFB2093D}"/>
              </a:ext>
            </a:extLst>
          </p:cNvPr>
          <p:cNvSpPr txBox="1"/>
          <p:nvPr/>
        </p:nvSpPr>
        <p:spPr>
          <a:xfrm>
            <a:off x="4700727" y="5732300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https://www.facebook.com/becomeajournalistlviv/about/</a:t>
            </a:r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7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789" y="1135772"/>
            <a:ext cx="3158970" cy="387123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 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фестиваль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соціальної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реклами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br>
              <a:rPr lang="ru-RU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923132"/>
            <a:ext cx="7164288" cy="3507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C5C4C8-7309-4CF0-BAF0-5F68755018BD}"/>
              </a:ext>
            </a:extLst>
          </p:cNvPr>
          <p:cNvSpPr txBox="1"/>
          <p:nvPr/>
        </p:nvSpPr>
        <p:spPr>
          <a:xfrm>
            <a:off x="4665216" y="4865833"/>
            <a:ext cx="6098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https://letsdoitukraine.org/2020/10/all-ukrainian-festival-of-social-advertising-unites-the-youngest/</a:t>
            </a:r>
            <a:r>
              <a:rPr lang="uk-UA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82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Молодіжний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громадський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рух за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клімат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Fridays </a:t>
            </a:r>
            <a:b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For Future</a:t>
            </a:r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 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37" y="1123837"/>
            <a:ext cx="6092216" cy="4105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97A1F-0106-47FA-95FD-F8D57938DCB0}"/>
              </a:ext>
            </a:extLst>
          </p:cNvPr>
          <p:cNvSpPr txBox="1"/>
          <p:nvPr/>
        </p:nvSpPr>
        <p:spPr>
          <a:xfrm>
            <a:off x="5774924" y="5734163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https://www.facebook.com/fridaysstrike/</a:t>
            </a:r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085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" y="1822224"/>
            <a:ext cx="3273552" cy="301034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Організація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Let's Do It, 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Ukraine!”</a:t>
            </a:r>
            <a:br>
              <a:rPr lang="uk-UA" sz="24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3778B-2F43-4E88-B99E-6E130AEB81C0}"/>
              </a:ext>
            </a:extLst>
          </p:cNvPr>
          <p:cNvSpPr txBox="1"/>
          <p:nvPr/>
        </p:nvSpPr>
        <p:spPr>
          <a:xfrm>
            <a:off x="6249880" y="5514935"/>
            <a:ext cx="4141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https://letsdoitukraine.org/</a:t>
            </a:r>
            <a:r>
              <a:rPr lang="uk-UA" sz="1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4CDA98-0678-4527-B9F3-76106C257F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4" t="14198" r="970" b="3689"/>
          <a:stretch/>
        </p:blipFill>
        <p:spPr>
          <a:xfrm>
            <a:off x="3565386" y="1195674"/>
            <a:ext cx="8090995" cy="38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72" y="1399956"/>
            <a:ext cx="3124940" cy="4248472"/>
          </a:xfrm>
        </p:spPr>
        <p:txBody>
          <a:bodyPr>
            <a:noAutofit/>
          </a:bodyPr>
          <a:lstStyle/>
          <a:p>
            <a:pPr algn="ctr" fontAlgn="base"/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Всеукраїнський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проєкт </a:t>
            </a:r>
            <a:b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Цікава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фізкультура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66" y="1528181"/>
            <a:ext cx="5774231" cy="3248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D8A41A-63E8-4146-B4FE-A1F3C3935B46}"/>
              </a:ext>
            </a:extLst>
          </p:cNvPr>
          <p:cNvSpPr txBox="1"/>
          <p:nvPr/>
        </p:nvSpPr>
        <p:spPr>
          <a:xfrm>
            <a:off x="3542190" y="5132163"/>
            <a:ext cx="845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http://edu-post-diploma.kharkov.ua/?news=</a:t>
            </a:r>
            <a:r>
              <a:rPr lang="ru-RU" b="1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всеукраїнський</a:t>
            </a:r>
            <a:r>
              <a:rPr lang="ru-RU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-проєкт-</a:t>
            </a:r>
            <a:r>
              <a:rPr lang="ru-RU" b="1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цікава</a:t>
            </a:r>
            <a:r>
              <a:rPr lang="ru-RU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ru-RU" b="1" dirty="0" err="1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фізку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295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772" y="2204971"/>
            <a:ext cx="2500691" cy="2145087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Онлайн-курс </a:t>
            </a:r>
            <a:br>
              <a:rPr lang="uk-UA" sz="2400" b="1" dirty="0"/>
            </a:br>
            <a:r>
              <a:rPr lang="uk-UA" sz="2400" b="1" dirty="0"/>
              <a:t>«З учнями </a:t>
            </a:r>
            <a:br>
              <a:rPr lang="uk-UA" sz="2400" b="1" dirty="0"/>
            </a:br>
            <a:r>
              <a:rPr lang="uk-UA" sz="2400" b="1" dirty="0"/>
              <a:t>про кар’єру»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462291" y="5388745"/>
            <a:ext cx="8345010" cy="959985"/>
          </a:xfrm>
        </p:spPr>
        <p:txBody>
          <a:bodyPr>
            <a:normAutofit/>
          </a:bodyPr>
          <a:lstStyle/>
          <a:p>
            <a:pPr fontAlgn="ctr">
              <a:buNone/>
            </a:pPr>
            <a:endParaRPr lang="ru-RU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https://courses.ed-era.com/courses/course-v1:EducationUSA+CO2502+2020/about</a:t>
            </a:r>
            <a:endParaRPr lang="ru-RU" sz="1800" b="1" dirty="0">
              <a:solidFill>
                <a:srgbClr val="0070C0"/>
              </a:solidFill>
              <a:latin typeface="Arial"/>
            </a:endParaRPr>
          </a:p>
          <a:p>
            <a:endParaRPr lang="ru-RU" sz="1800" b="1" dirty="0">
              <a:solidFill>
                <a:srgbClr val="0070C0"/>
              </a:solidFill>
            </a:endParaRPr>
          </a:p>
          <a:p>
            <a:pPr>
              <a:buNone/>
            </a:pPr>
            <a:endParaRPr lang="ru-RU" sz="18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2E0CF4-A3F5-49D3-84C6-70764928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3" t="12557" r="1408" b="4466"/>
          <a:stretch/>
        </p:blipFill>
        <p:spPr>
          <a:xfrm>
            <a:off x="3578740" y="1095263"/>
            <a:ext cx="8141488" cy="39505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Онлайн-курс</a:t>
            </a:r>
            <a:br>
              <a:rPr lang="uk-UA" sz="2400" b="1" dirty="0"/>
            </a:br>
            <a:r>
              <a:rPr lang="uk-UA" sz="2400" b="1" dirty="0"/>
              <a:t>«ДНК Лідерів»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0" y="5220070"/>
            <a:ext cx="5595890" cy="764677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https://leader.ed-era.com</a:t>
            </a:r>
            <a:endParaRPr lang="uk-UA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 rotWithShape="1">
          <a:blip r:embed="rId3"/>
          <a:srcRect l="3236" t="14144" r="1448" b="6383"/>
          <a:stretch/>
        </p:blipFill>
        <p:spPr bwMode="auto">
          <a:xfrm>
            <a:off x="3648722" y="1447060"/>
            <a:ext cx="7969438" cy="29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451375" cy="460118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Very Verified: </a:t>
            </a:r>
            <a:br>
              <a:rPr lang="ru-RU" sz="2400" b="1" dirty="0"/>
            </a:br>
            <a:r>
              <a:rPr lang="ru-RU" sz="2400" b="1" dirty="0"/>
              <a:t>онлайн-курс</a:t>
            </a:r>
            <a:br>
              <a:rPr lang="ru-RU" sz="2400" b="1" dirty="0"/>
            </a:br>
            <a:r>
              <a:rPr lang="ru-RU" sz="2400" b="1" dirty="0"/>
              <a:t> з </a:t>
            </a:r>
            <a:r>
              <a:rPr lang="ru-RU" sz="2400" b="1" dirty="0" err="1"/>
              <a:t>медіаграмотності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0384" y="4554245"/>
            <a:ext cx="5334084" cy="143050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https://verified.ed-era.com/ua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 rotWithShape="1">
          <a:blip r:embed="rId3"/>
          <a:srcRect l="2914" t="14248" r="1238" b="5774"/>
          <a:stretch/>
        </p:blipFill>
        <p:spPr bwMode="auto">
          <a:xfrm>
            <a:off x="3582993" y="1731146"/>
            <a:ext cx="7994281" cy="228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84054" y="4776186"/>
            <a:ext cx="5600414" cy="120856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https://www.ed-era.com/ubisoft/</a:t>
            </a:r>
            <a:endParaRPr lang="en-US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2052" name="Picture 4" descr="C:\Users\User\Desktop\Рисунок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6971" y="2079933"/>
            <a:ext cx="7715304" cy="219910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2F3DE-19A7-4F05-947F-CCC7DAE6EC15}"/>
              </a:ext>
            </a:extLst>
          </p:cNvPr>
          <p:cNvSpPr txBox="1"/>
          <p:nvPr/>
        </p:nvSpPr>
        <p:spPr>
          <a:xfrm>
            <a:off x="359546" y="2367662"/>
            <a:ext cx="2774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Онлайн-курс 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«</a:t>
            </a:r>
            <a:r>
              <a:rPr lang="ru-RU" sz="2400" b="1" dirty="0" err="1">
                <a:solidFill>
                  <a:schemeClr val="bg1"/>
                </a:solidFill>
              </a:rPr>
              <a:t>Навчайся</a:t>
            </a:r>
            <a:r>
              <a:rPr lang="ru-RU" sz="2400" b="1" dirty="0">
                <a:solidFill>
                  <a:schemeClr val="bg1"/>
                </a:solidFill>
              </a:rPr>
              <a:t>. Грай. </a:t>
            </a:r>
            <a:r>
              <a:rPr lang="ru-RU" sz="2400" b="1" dirty="0" err="1">
                <a:solidFill>
                  <a:schemeClr val="bg1"/>
                </a:solidFill>
              </a:rPr>
              <a:t>Працюй</a:t>
            </a:r>
            <a:r>
              <a:rPr lang="ru-RU" sz="2400" b="1" dirty="0">
                <a:solidFill>
                  <a:schemeClr val="bg1"/>
                </a:solidFill>
              </a:rPr>
              <a:t>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7"/>
          <a:stretch/>
        </p:blipFill>
        <p:spPr>
          <a:xfrm>
            <a:off x="3483519" y="861594"/>
            <a:ext cx="5024424" cy="2119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061" y="3116062"/>
            <a:ext cx="5182382" cy="3325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845" y="861594"/>
            <a:ext cx="3620704" cy="21196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5FC06-8B00-49F5-AB86-ED1AFD4E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/>
              <a:t>ВСЕУКРАЇНСЬКІЙ МОЛОДІЖНИ ЦЕНТР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634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8" y="1123837"/>
            <a:ext cx="3182739" cy="46011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Всеукраїнський</a:t>
            </a:r>
            <a:r>
              <a:rPr lang="ru-RU" sz="2400" b="1" dirty="0"/>
              <a:t>  проєкт </a:t>
            </a:r>
            <a:br>
              <a:rPr lang="ru-RU" sz="2400" b="1" dirty="0"/>
            </a:br>
            <a:r>
              <a:rPr lang="ru-RU" sz="2400" b="1" dirty="0"/>
              <a:t>Со</a:t>
            </a:r>
            <a:r>
              <a:rPr lang="en-US" sz="2400" b="1" dirty="0" err="1"/>
              <a:t>nnectED</a:t>
            </a:r>
            <a:br>
              <a:rPr lang="en-US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8947" y="5548544"/>
            <a:ext cx="5928887" cy="75579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http://prosvitcenter.org/hello-connected</a:t>
            </a:r>
            <a:endParaRPr lang="uk-UA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/>
          <a:srcRect l="2830" t="13778" r="1366" b="6226"/>
          <a:stretch/>
        </p:blipFill>
        <p:spPr bwMode="auto">
          <a:xfrm>
            <a:off x="3639845" y="1802166"/>
            <a:ext cx="8044900" cy="254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890944"/>
            <a:ext cx="2947482" cy="38340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Міжнародний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проєкт  </a:t>
            </a:r>
            <a:br>
              <a:rPr lang="ru-RU" sz="2400" b="1" dirty="0"/>
            </a:br>
            <a:r>
              <a:rPr lang="en-US" sz="2400" b="1" dirty="0"/>
              <a:t>eTwinning</a:t>
            </a:r>
            <a:br>
              <a:rPr lang="en-US" sz="2400" b="1" dirty="0"/>
            </a:br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69268" y="5131293"/>
            <a:ext cx="7315200" cy="85345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http://www.etwinning.com.ua</a:t>
            </a:r>
            <a:endParaRPr lang="uk-UA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4098" name="Picture 2" descr="C:\Users\User\Desktop\log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6373" y="1795710"/>
            <a:ext cx="7500989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898" y="1123837"/>
            <a:ext cx="3320249" cy="4601183"/>
          </a:xfrm>
        </p:spPr>
        <p:txBody>
          <a:bodyPr>
            <a:normAutofit/>
          </a:bodyPr>
          <a:lstStyle/>
          <a:p>
            <a:pPr algn="ctr" fontAlgn="ctr"/>
            <a:r>
              <a:rPr lang="uk-UA" sz="2400" b="1" dirty="0"/>
              <a:t>Всеукраїнський </a:t>
            </a:r>
            <a:br>
              <a:rPr lang="uk-UA" sz="2400" b="1" dirty="0"/>
            </a:br>
            <a:r>
              <a:rPr lang="uk-UA" sz="2400" b="1" dirty="0"/>
              <a:t>конкурс</a:t>
            </a:r>
            <a:br>
              <a:rPr lang="uk-UA" sz="2400" b="1" dirty="0"/>
            </a:br>
            <a:r>
              <a:rPr lang="uk-UA" sz="2400" b="1" dirty="0"/>
              <a:t> ”Український борщ-національний бренд кулінарної культури”</a:t>
            </a:r>
            <a:endParaRPr lang="ru-RU" sz="2400" b="1" dirty="0">
              <a:hlinkClick r:id="rId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5064" y="5353234"/>
            <a:ext cx="6399404" cy="6315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https://kman.org.ua/ua/projects/ukrayinskyj-borshh-naczionalnyj-brend-kulinarnoyi-kultury/</a:t>
            </a:r>
            <a:endParaRPr lang="uk-UA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/>
          <a:srcRect l="3021" t="13252" r="1404" b="5873"/>
          <a:stretch/>
        </p:blipFill>
        <p:spPr bwMode="auto">
          <a:xfrm>
            <a:off x="3773008" y="1624614"/>
            <a:ext cx="7725095" cy="261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50"/>
          <a:stretch/>
        </p:blipFill>
        <p:spPr>
          <a:xfrm>
            <a:off x="3743162" y="5934670"/>
            <a:ext cx="5095875" cy="5904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1" r="10380" b="2434"/>
          <a:stretch/>
        </p:blipFill>
        <p:spPr>
          <a:xfrm>
            <a:off x="4213678" y="1020990"/>
            <a:ext cx="6696978" cy="44983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A0098-67EC-4B81-8E20-72EF91EA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346882" cy="46011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Всеукраїнський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конкурс </a:t>
            </a:r>
            <a:br>
              <a:rPr lang="ru-RU" sz="2400" b="1" dirty="0"/>
            </a:br>
            <a:r>
              <a:rPr lang="ru-RU" sz="2400" b="1" dirty="0" err="1"/>
              <a:t>екологічної</a:t>
            </a:r>
            <a:r>
              <a:rPr lang="ru-RU" sz="2400" b="1" dirty="0"/>
              <a:t> </a:t>
            </a:r>
            <a:r>
              <a:rPr lang="ru-RU" sz="2400" b="1" dirty="0" err="1"/>
              <a:t>просвіти</a:t>
            </a:r>
            <a:br>
              <a:rPr lang="ru-RU" sz="2400" b="1" dirty="0"/>
            </a:br>
            <a:r>
              <a:rPr lang="ru-RU" sz="2400" b="1" dirty="0"/>
              <a:t>«ЕКО- </a:t>
            </a:r>
            <a:br>
              <a:rPr lang="ru-RU" sz="2400" b="1" dirty="0"/>
            </a:br>
            <a:r>
              <a:rPr lang="ru-RU" sz="2400" b="1" dirty="0"/>
              <a:t>молодь</a:t>
            </a:r>
            <a:br>
              <a:rPr lang="ru-RU" sz="2400" b="1" dirty="0"/>
            </a:br>
            <a:r>
              <a:rPr lang="ru-RU" sz="2400" b="1" dirty="0"/>
              <a:t>&amp;</a:t>
            </a:r>
            <a:br>
              <a:rPr lang="ru-RU" sz="2400" b="1" dirty="0"/>
            </a:br>
            <a:r>
              <a:rPr lang="en-US" sz="2400" b="1" dirty="0"/>
              <a:t>Ukraine</a:t>
            </a:r>
            <a:r>
              <a:rPr lang="uk-UA" sz="2400" b="1" dirty="0"/>
              <a:t>»</a:t>
            </a:r>
            <a:br>
              <a:rPr lang="en-US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669345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16" y="2499542"/>
            <a:ext cx="4031833" cy="42186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903" y="794438"/>
            <a:ext cx="4826312" cy="1705104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BDC2C5-A8CB-4664-8BFB-C256F048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14" y="1128408"/>
            <a:ext cx="3200495" cy="46011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 ВСЕУКРАЇНСЬКИЙ ФЕСТИВАЛЬ</a:t>
            </a:r>
            <a:br>
              <a:rPr lang="ru-RU" sz="2400" b="1" dirty="0"/>
            </a:br>
            <a:r>
              <a:rPr lang="ru-RU" sz="2400" b="1" dirty="0"/>
              <a:t> «</a:t>
            </a:r>
            <a:r>
              <a:rPr lang="ru-RU" sz="2400" b="1" dirty="0" err="1"/>
              <a:t>Зірки</a:t>
            </a:r>
            <a:r>
              <a:rPr lang="ru-RU" sz="2400" b="1" dirty="0"/>
              <a:t> та </a:t>
            </a:r>
            <a:r>
              <a:rPr lang="ru-RU" sz="2400" b="1" dirty="0" err="1"/>
              <a:t>зіроньки</a:t>
            </a:r>
            <a:r>
              <a:rPr lang="ru-RU" sz="2400" b="1" dirty="0"/>
              <a:t>»</a:t>
            </a:r>
            <a:br>
              <a:rPr lang="ru-RU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317222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382391" cy="46011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Проєкт </a:t>
            </a:r>
            <a:br>
              <a:rPr lang="uk-UA" sz="2400" b="1" dirty="0"/>
            </a:br>
            <a:r>
              <a:rPr lang="uk-UA" sz="2400" b="1" dirty="0"/>
              <a:t>”Освітня мнемотехніка”</a:t>
            </a:r>
            <a:br>
              <a:rPr lang="uk-UA" sz="2400" b="1" dirty="0"/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69268" y="4918228"/>
            <a:ext cx="7315200" cy="106651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http://osvita.eidotehnika.org/proekt-osvitnya-mnemotehnika/</a:t>
            </a:r>
            <a:endParaRPr lang="uk-UA" b="1" dirty="0">
              <a:solidFill>
                <a:srgbClr val="0070C0"/>
              </a:solidFill>
            </a:endParaRPr>
          </a:p>
          <a:p>
            <a:endParaRPr lang="uk-UA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98513-7E02-41DC-8FA4-8578121C0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4" t="13344" r="14134" b="56102"/>
          <a:stretch/>
        </p:blipFill>
        <p:spPr>
          <a:xfrm>
            <a:off x="3789369" y="2020747"/>
            <a:ext cx="7645070" cy="182789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Онлайн-курс</a:t>
            </a:r>
            <a:br>
              <a:rPr lang="uk-UA" sz="2400" b="1" dirty="0"/>
            </a:br>
            <a:r>
              <a:rPr lang="uk-UA" sz="2400" b="1" dirty="0"/>
              <a:t>”Школа та громада для дитини”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60272" y="4643446"/>
            <a:ext cx="6124196" cy="1341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https://courses.prometheus.org.ua/courses/course-v1:EWC+DS101+2021_T1_4/about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User\Desktop\asset-v1_EWC+DS101+2021_T1_4+type@asset+block@oblozh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3957" y="1731570"/>
            <a:ext cx="7745822" cy="2716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93090" y="5725020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https://www.vidkruvai.com.ua/</a:t>
            </a:r>
            <a:r>
              <a:rPr lang="uk-UA" sz="2000" b="1" dirty="0">
                <a:solidFill>
                  <a:srgbClr val="0070C0"/>
                </a:solidFill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A6641F2-74A9-48BB-994D-B3D1F8B7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Освітній </a:t>
            </a:r>
            <a:br>
              <a:rPr lang="uk-UA" sz="2400" b="1" dirty="0"/>
            </a:br>
            <a:r>
              <a:rPr lang="uk-UA" sz="2400" b="1" dirty="0"/>
              <a:t>проєкт </a:t>
            </a:r>
            <a:br>
              <a:rPr lang="uk-UA" sz="2400" b="1" dirty="0"/>
            </a:br>
            <a:r>
              <a:rPr lang="uk-UA" sz="2400" b="1" dirty="0"/>
              <a:t>«Відривай Україну»</a:t>
            </a:r>
            <a:endParaRPr lang="ru-RU" sz="2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E6BA72-99A7-473B-A967-19DE3DDC84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21" t="25114" r="22670" b="16520"/>
          <a:stretch/>
        </p:blipFill>
        <p:spPr>
          <a:xfrm>
            <a:off x="3817398" y="926734"/>
            <a:ext cx="7563774" cy="468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06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26" y="753947"/>
            <a:ext cx="2697773" cy="26977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527" y="3576827"/>
            <a:ext cx="2697773" cy="25272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291" y="1854446"/>
            <a:ext cx="5076459" cy="26977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85684" y="5206998"/>
            <a:ext cx="391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https://prometheus.org.ua/about-us/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CA69D89-D7B7-496E-AC3F-F6CC8DE32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Платформа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масових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відкритих</a:t>
            </a:r>
            <a:r>
              <a:rPr lang="ru-RU" sz="2400" b="1" dirty="0">
                <a:solidFill>
                  <a:schemeClr val="bg1"/>
                </a:solidFill>
              </a:rPr>
              <a:t> онлайн-</a:t>
            </a:r>
            <a:r>
              <a:rPr lang="ru-RU" sz="2400" b="1" dirty="0" err="1">
                <a:solidFill>
                  <a:schemeClr val="bg1"/>
                </a:solidFill>
              </a:rPr>
              <a:t>курсів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Prometheus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28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47" y="951622"/>
            <a:ext cx="4773398" cy="47733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56283" y="5524965"/>
            <a:ext cx="3035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https://www.ed-era.com/</a:t>
            </a:r>
            <a:r>
              <a:rPr lang="uk-UA" sz="2000" b="1" dirty="0">
                <a:solidFill>
                  <a:srgbClr val="0070C0"/>
                </a:solidFill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1C78A81-A022-46D1-BAE7-15E61ABB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Educational Era (</a:t>
            </a:r>
            <a:r>
              <a:rPr lang="en-US" sz="2400" b="1" dirty="0" err="1">
                <a:solidFill>
                  <a:schemeClr val="bg1"/>
                </a:solidFill>
              </a:rPr>
              <a:t>EdEra</a:t>
            </a:r>
            <a:r>
              <a:rPr lang="en-US" sz="2400" b="1" dirty="0">
                <a:solidFill>
                  <a:schemeClr val="bg1"/>
                </a:solidFill>
              </a:rPr>
              <a:t>)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– 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студія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онлайн-</a:t>
            </a:r>
            <a:r>
              <a:rPr lang="ru-RU" sz="2400" b="1" dirty="0" err="1">
                <a:solidFill>
                  <a:schemeClr val="bg1"/>
                </a:solidFill>
              </a:rPr>
              <a:t>освіти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62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342" y="1428734"/>
            <a:ext cx="2777231" cy="3516127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Українська волонтерська служба</a:t>
            </a:r>
            <a:br>
              <a:rPr lang="uk-UA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416923-8F7D-408A-9C44-A74827E04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0" t="13073" r="898" b="6408"/>
          <a:stretch/>
        </p:blipFill>
        <p:spPr>
          <a:xfrm>
            <a:off x="3677911" y="834501"/>
            <a:ext cx="7871938" cy="36842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86988-E7B1-4B8E-960D-9D657DF45EAA}"/>
              </a:ext>
            </a:extLst>
          </p:cNvPr>
          <p:cNvSpPr txBox="1"/>
          <p:nvPr/>
        </p:nvSpPr>
        <p:spPr>
          <a:xfrm>
            <a:off x="4564401" y="5244029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https://volunteer.country/registration</a:t>
            </a:r>
            <a:r>
              <a:rPr lang="uk-UA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3803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2316" y="54941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https://vumonline.ua/courses/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1FEBF89-643E-43A1-A88F-D587D442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ВУМ </a:t>
            </a:r>
            <a:br>
              <a:rPr lang="uk-UA" sz="2400" b="1" dirty="0"/>
            </a:br>
            <a:r>
              <a:rPr lang="en-US" sz="2400" b="1" dirty="0"/>
              <a:t>online</a:t>
            </a:r>
            <a:endParaRPr lang="ru-RU" sz="2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344234-6836-46FD-AF1C-3FA7DF284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26" t="13155" r="970" b="9256"/>
          <a:stretch/>
        </p:blipFill>
        <p:spPr>
          <a:xfrm>
            <a:off x="3817398" y="1019777"/>
            <a:ext cx="7759083" cy="39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15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43880" y="5604593"/>
            <a:ext cx="6506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http://www.uaod.org.ua/spivpracya/onlayn-platforma-neformalno-osviti-v-ukrani</a:t>
            </a: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uk-UA" dirty="0">
                <a:solidFill>
                  <a:srgbClr val="0070C0"/>
                </a:solidFill>
              </a:rPr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3E4D510-40DB-452D-8206-1744230A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Онлайн-платформа неформальної </a:t>
            </a:r>
            <a:br>
              <a:rPr lang="uk-UA" sz="2400" b="1" dirty="0"/>
            </a:br>
            <a:r>
              <a:rPr lang="uk-UA" sz="2400" b="1" dirty="0"/>
              <a:t>освіти </a:t>
            </a:r>
            <a:br>
              <a:rPr lang="uk-UA" sz="2400" b="1" dirty="0"/>
            </a:br>
            <a:r>
              <a:rPr lang="uk-UA" sz="2400" b="1" dirty="0"/>
              <a:t>в Україні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95C198-3D22-4B6F-B886-74D17EAC6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5" t="12686" r="16262" b="16520"/>
          <a:stretch/>
        </p:blipFill>
        <p:spPr>
          <a:xfrm>
            <a:off x="3728621" y="805070"/>
            <a:ext cx="7892248" cy="48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06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64675" y="5609768"/>
            <a:ext cx="365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https://ual.ua/about/</a:t>
            </a:r>
            <a:r>
              <a:rPr lang="uk-UA" sz="2000" b="1" dirty="0">
                <a:solidFill>
                  <a:srgbClr val="0070C0"/>
                </a:solidFill>
              </a:rPr>
              <a:t>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E91A6-9626-48AB-9D1D-43F300B4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Українська </a:t>
            </a:r>
            <a:br>
              <a:rPr lang="uk-UA" sz="2400" b="1" dirty="0"/>
            </a:br>
            <a:r>
              <a:rPr lang="uk-UA" sz="2400" b="1" dirty="0"/>
              <a:t>академія </a:t>
            </a:r>
            <a:br>
              <a:rPr lang="uk-UA" sz="2400" b="1" dirty="0"/>
            </a:br>
            <a:r>
              <a:rPr lang="uk-UA" sz="2400" b="1" dirty="0"/>
              <a:t>лідерства</a:t>
            </a:r>
            <a:endParaRPr lang="ru-RU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67EE5A-5553-4070-B563-11574B73B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4" t="18253" r="1480" b="19870"/>
          <a:stretch/>
        </p:blipFill>
        <p:spPr>
          <a:xfrm>
            <a:off x="3639844" y="1455937"/>
            <a:ext cx="8096435" cy="335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2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40497" y="5355621"/>
            <a:ext cx="4294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https://engage.org.ua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C8E7913-4090-46B4-B52A-2444D79B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Програма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chemeClr val="bg1"/>
                </a:solidFill>
              </a:rPr>
              <a:t>сприяння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громадській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активності</a:t>
            </a:r>
            <a:r>
              <a:rPr lang="ru-RU" sz="2400" b="1" dirty="0">
                <a:solidFill>
                  <a:schemeClr val="bg1"/>
                </a:solidFill>
              </a:rPr>
              <a:t> «</a:t>
            </a:r>
            <a:r>
              <a:rPr lang="ru-RU" sz="2400" b="1" dirty="0" err="1">
                <a:solidFill>
                  <a:schemeClr val="bg1"/>
                </a:solidFill>
              </a:rPr>
              <a:t>Долучайся</a:t>
            </a:r>
            <a:r>
              <a:rPr lang="ru-RU" sz="2400" b="1" dirty="0">
                <a:solidFill>
                  <a:schemeClr val="bg1"/>
                </a:solidFill>
              </a:rPr>
              <a:t>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954410-5911-4FAC-8EB1-6F109ABD8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3" t="12557" r="898" b="9644"/>
          <a:stretch/>
        </p:blipFill>
        <p:spPr>
          <a:xfrm>
            <a:off x="3684233" y="949911"/>
            <a:ext cx="7581531" cy="403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612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C3F452D-2DDE-4203-A91B-CDD495195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Play"/>
              </a:rPr>
              <a:t>К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lay"/>
              </a:rPr>
              <a:t>онкурс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Play"/>
              </a:rPr>
              <a:t>стартапів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lay"/>
              </a:rPr>
              <a:t> «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Play"/>
              </a:rPr>
              <a:t>Екомрія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Play"/>
              </a:rPr>
              <a:t>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207B39-CE62-4F95-9922-A93DA0D5EF44}"/>
              </a:ext>
            </a:extLst>
          </p:cNvPr>
          <p:cNvSpPr txBox="1"/>
          <p:nvPr/>
        </p:nvSpPr>
        <p:spPr>
          <a:xfrm>
            <a:off x="4136995" y="5582978"/>
            <a:ext cx="7266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http://ees.energyschool.org.ua/news/509?fbclid=IwAR0J9FJgM53bqbX6X5ynBBZ0b_FqUNY-d6i71z3bVhD3mKC4sfK13RXYIpc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01CC2C-CCFF-468C-B756-9D568869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12298" r="898" b="4336"/>
          <a:stretch/>
        </p:blipFill>
        <p:spPr>
          <a:xfrm>
            <a:off x="3666390" y="1500326"/>
            <a:ext cx="7864224" cy="3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15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Вікторина </a:t>
            </a:r>
            <a:br>
              <a:rPr lang="uk-UA" sz="2400" b="1" dirty="0"/>
            </a:br>
            <a:r>
              <a:rPr lang="uk-UA" sz="2400" b="1" dirty="0"/>
              <a:t>до  Дня Європи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3042" y="5477522"/>
            <a:ext cx="7315200" cy="764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https://www.facebook.com/euroquiz.org.ua/photos/a.794989070593681/4006764592749430/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30" y="781481"/>
            <a:ext cx="4305424" cy="43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47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Конкурс – захист </a:t>
            </a:r>
            <a:br>
              <a:rPr lang="uk-UA" sz="2400" b="1" dirty="0"/>
            </a:br>
            <a:r>
              <a:rPr lang="uk-UA" sz="2400" b="1" dirty="0"/>
              <a:t> МАН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4779" y="5388746"/>
            <a:ext cx="7315200" cy="8800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https://www.facebook.com/JAS.Ukraine/photos/a.538161379565825/3886637938051469/</a:t>
            </a: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DDB4E2-E14B-4D8A-9F0F-57D5261FC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48" t="18253" r="1117" b="20000"/>
          <a:stretch/>
        </p:blipFill>
        <p:spPr>
          <a:xfrm>
            <a:off x="3687276" y="1287261"/>
            <a:ext cx="7962190" cy="340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06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400147" cy="46011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Урок </a:t>
            </a:r>
            <a:br>
              <a:rPr lang="uk-UA" sz="2400" b="1" dirty="0"/>
            </a:br>
            <a:r>
              <a:rPr lang="uk-UA" sz="2400" b="1" dirty="0"/>
              <a:t>з </a:t>
            </a:r>
            <a:r>
              <a:rPr lang="uk-UA" sz="2400" b="1" dirty="0" err="1"/>
              <a:t>медіаграмотності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5359" y="5233987"/>
            <a:ext cx="7732244" cy="1466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https://www.unicef.org/ukraine/press-releases/unicef-developed-media-literacy-lesson?fbclid=IwAR2rZ9lL5H-m_C8wwY9uKE8KYaZz-EqgnYPV6AYbivefHTMfM5gnoQgV7uM</a:t>
            </a:r>
            <a:endParaRPr lang="uk-UA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57" y="891006"/>
            <a:ext cx="4373451" cy="43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65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3837"/>
            <a:ext cx="3426781" cy="46011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Проєкт: </a:t>
            </a:r>
            <a:br>
              <a:rPr lang="uk-UA" sz="2400" b="1" dirty="0"/>
            </a:br>
            <a:r>
              <a:rPr lang="uk-UA" sz="2400" b="1" dirty="0"/>
              <a:t>« Розширення мережі інтерактивних парламентських просвітницьких осередків»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9268" y="5464804"/>
            <a:ext cx="7315200" cy="121743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https://www.facebook.com/lyceum9odesa/photos/pcb.3816738171772940/3816737561773001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C1617F-CF68-49FE-9912-70249B060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13" t="12734" r="25147" b="25178"/>
          <a:stretch/>
        </p:blipFill>
        <p:spPr>
          <a:xfrm>
            <a:off x="4438834" y="970907"/>
            <a:ext cx="5930283" cy="42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78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Конкурс активістських ініціатив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513" y="5579757"/>
            <a:ext cx="7636192" cy="9777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https://konkurs.amnesty.org.ua/?fbclid=IwAR1xzk_DBq0fa7AtiaZzI7v8aAvLmJxK4cR7J9G6gIxTPNsemQWzxyLVv5o</a:t>
            </a: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94" y="1224378"/>
            <a:ext cx="6983452" cy="39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3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9528" y="-54724"/>
            <a:ext cx="538602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95" y="581520"/>
            <a:ext cx="581025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07" y="5799519"/>
            <a:ext cx="4924566" cy="105848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D0CFC6A-885B-4346-86E6-F0838269D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44" y="1123837"/>
            <a:ext cx="3266981" cy="46011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ВСЕУКРАЇНСЬКИЙ ГРОМАДЯНСЬКИЙ ЦЕНТР </a:t>
            </a:r>
            <a:br>
              <a:rPr lang="ru-RU" sz="2400" b="1" dirty="0"/>
            </a:br>
            <a:r>
              <a:rPr lang="ru-RU" sz="2400" b="1" dirty="0"/>
              <a:t>«ВОЛОНТЕР»</a:t>
            </a:r>
          </a:p>
        </p:txBody>
      </p:sp>
    </p:spTree>
    <p:extLst>
      <p:ext uri="{BB962C8B-B14F-4D97-AF65-F5344CB8AC3E}">
        <p14:creationId xmlns:p14="http://schemas.microsoft.com/office/powerpoint/2010/main" val="770880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20" y="1123837"/>
            <a:ext cx="3311371" cy="46011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Онлайн-курс «Громадянська освіта»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DFDBA3-B819-428D-8658-E8718A242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" t="13851" r="1262" b="4725"/>
          <a:stretch/>
        </p:blipFill>
        <p:spPr>
          <a:xfrm>
            <a:off x="3799643" y="1123837"/>
            <a:ext cx="7608163" cy="3641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3EC6FC-D69D-4366-A7EA-51D933A8B056}"/>
              </a:ext>
            </a:extLst>
          </p:cNvPr>
          <p:cNvSpPr txBox="1"/>
          <p:nvPr/>
        </p:nvSpPr>
        <p:spPr>
          <a:xfrm>
            <a:off x="5584053" y="5540354"/>
            <a:ext cx="4505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https://citizen.in.ua/how_to_work.php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483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52" y="2015152"/>
            <a:ext cx="2846792" cy="23191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/>
              <a:t>«</a:t>
            </a:r>
            <a:r>
              <a:rPr lang="ru-RU" sz="2400" b="1" dirty="0" err="1"/>
              <a:t>Майстерня</a:t>
            </a:r>
            <a:r>
              <a:rPr lang="ru-RU" sz="2400" b="1" dirty="0"/>
              <a:t> </a:t>
            </a:r>
            <a:r>
              <a:rPr lang="ru-RU" sz="2400" b="1" dirty="0" err="1"/>
              <a:t>медіаграмотності</a:t>
            </a:r>
            <a:r>
              <a:rPr lang="ru-RU" sz="2400" b="1" dirty="0"/>
              <a:t>»</a:t>
            </a:r>
            <a:br>
              <a:rPr lang="ru-RU" sz="2400" b="1" dirty="0"/>
            </a:br>
            <a:r>
              <a:rPr lang="ru-RU" sz="2400" b="1" dirty="0" err="1"/>
              <a:t>відкритий</a:t>
            </a:r>
            <a:r>
              <a:rPr lang="ru-RU" sz="2400" b="1" dirty="0"/>
              <a:t> клуб </a:t>
            </a:r>
            <a:r>
              <a:rPr lang="ru-RU" sz="2400" b="1" dirty="0" err="1"/>
              <a:t>тренерів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з</a:t>
            </a:r>
            <a:br>
              <a:rPr lang="ru-RU" sz="2400" b="1" dirty="0"/>
            </a:br>
            <a:r>
              <a:rPr lang="ru-RU" sz="2400" b="1" dirty="0" err="1"/>
              <a:t>інфомедійної</a:t>
            </a:r>
            <a:r>
              <a:rPr lang="ru-RU" sz="2400" b="1" dirty="0"/>
              <a:t> </a:t>
            </a:r>
            <a:r>
              <a:rPr lang="ru-RU" sz="2400" b="1" dirty="0" err="1"/>
              <a:t>грамотності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1026" name="Picture 2" descr="C:\Users\Admin\Pictures\MM_logo_original-2-1536x1086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426" y="313219"/>
            <a:ext cx="7689294" cy="543657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CC834-DC30-4FB9-B827-2E7A4A6E1941}"/>
              </a:ext>
            </a:extLst>
          </p:cNvPr>
          <p:cNvSpPr txBox="1"/>
          <p:nvPr/>
        </p:nvSpPr>
        <p:spPr>
          <a:xfrm>
            <a:off x="6383172" y="5667494"/>
            <a:ext cx="3300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https://www.aup.com.ua/mm/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/>
              <a:t>Глобальна </a:t>
            </a:r>
            <a:r>
              <a:rPr lang="ru-RU" sz="2400" b="1" dirty="0" err="1"/>
              <a:t>екологічна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 err="1"/>
              <a:t>акція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Озеленення</a:t>
            </a:r>
            <a:r>
              <a:rPr lang="ru-RU" sz="2400" b="1" dirty="0"/>
              <a:t> </a:t>
            </a:r>
            <a:r>
              <a:rPr lang="ru-RU" sz="2400" b="1" dirty="0" err="1"/>
              <a:t>планети</a:t>
            </a:r>
            <a:r>
              <a:rPr lang="ru-RU" sz="2400" b="1" dirty="0"/>
              <a:t>»</a:t>
            </a:r>
          </a:p>
        </p:txBody>
      </p:sp>
      <p:pic>
        <p:nvPicPr>
          <p:cNvPr id="4" name="Содержимое 3" descr="60672a4b4135d783011393_730x4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76871" y="662428"/>
            <a:ext cx="6751586" cy="4485644"/>
          </a:xfrm>
        </p:spPr>
      </p:pic>
      <p:sp>
        <p:nvSpPr>
          <p:cNvPr id="6" name="Прямоугольник 5"/>
          <p:cNvSpPr/>
          <p:nvPr/>
        </p:nvSpPr>
        <p:spPr>
          <a:xfrm>
            <a:off x="4060376" y="5401854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https://edinburgh.mfa.gov.ua/news/10-kvitnya-2021-roku-zaplanovana-globalna-ekologichna-akciya-ozelenennya-planeti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1755648"/>
            <a:ext cx="2834640" cy="237744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/>
              <a:t>GOF</a:t>
            </a:r>
            <a:br>
              <a:rPr lang="en-US" sz="2400" b="1" dirty="0"/>
            </a:br>
            <a:r>
              <a:rPr lang="uk-UA" sz="2400" b="1" dirty="0"/>
              <a:t>фондуємо освіту</a:t>
            </a:r>
            <a:endParaRPr lang="ru-RU" sz="2400" b="1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EF6A41E-D709-4032-9600-B4520D93E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386" t="9112" r="15365" b="6222"/>
          <a:stretch/>
        </p:blipFill>
        <p:spPr>
          <a:xfrm>
            <a:off x="4349496" y="749222"/>
            <a:ext cx="6436320" cy="4626864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1623B9-EC6C-4EF8-B470-A374B1409457}"/>
              </a:ext>
            </a:extLst>
          </p:cNvPr>
          <p:cNvSpPr txBox="1"/>
          <p:nvPr/>
        </p:nvSpPr>
        <p:spPr>
          <a:xfrm>
            <a:off x="5500116" y="5816166"/>
            <a:ext cx="6099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https://gof.org.ua/campaigns/steam-club/</a:t>
            </a:r>
            <a:r>
              <a:rPr lang="ru-RU" b="1" dirty="0">
                <a:solidFill>
                  <a:srgbClr val="0070C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619672"/>
            <a:ext cx="2298192" cy="27785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Український</a:t>
            </a:r>
            <a:r>
              <a:rPr lang="ru-RU" sz="2400" b="1" dirty="0"/>
              <a:t> форум </a:t>
            </a:r>
            <a:r>
              <a:rPr lang="ru-RU" sz="2400" b="1" dirty="0" err="1"/>
              <a:t>благодійників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96104" y="614240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http://photo.ufb.org.ua/</a:t>
            </a:r>
            <a:r>
              <a:rPr lang="uk-UA" b="1" u="sng" dirty="0">
                <a:solidFill>
                  <a:srgbClr val="0070C0"/>
                </a:solidFill>
              </a:rPr>
              <a:t> 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13C5044-A93E-49C8-B199-ED4FB574B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35" t="9111" r="1489" b="4000"/>
          <a:stretch/>
        </p:blipFill>
        <p:spPr>
          <a:xfrm>
            <a:off x="3683844" y="746420"/>
            <a:ext cx="7904150" cy="400846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472" y="1536192"/>
            <a:ext cx="2834640" cy="33994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Соціальний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проєкт </a:t>
            </a:r>
            <a:br>
              <a:rPr lang="ru-RU" sz="2400" b="1" dirty="0"/>
            </a:br>
            <a:r>
              <a:rPr lang="ru-RU" sz="2400" b="1" dirty="0"/>
              <a:t>ДТЕК </a:t>
            </a:r>
            <a:br>
              <a:rPr lang="ru-RU" sz="2400" b="1" dirty="0"/>
            </a:br>
            <a:r>
              <a:rPr lang="ru-RU" sz="2400" b="1" dirty="0"/>
              <a:t>«Нова </a:t>
            </a:r>
            <a:r>
              <a:rPr lang="ru-RU" sz="2400" b="1" dirty="0" err="1"/>
              <a:t>генерація</a:t>
            </a:r>
            <a:r>
              <a:rPr lang="ru-RU" sz="2400" b="1" dirty="0"/>
              <a:t>»:</a:t>
            </a:r>
            <a:br>
              <a:rPr lang="ru-RU" sz="2400" b="1" dirty="0"/>
            </a:br>
            <a:r>
              <a:rPr lang="ru-RU" sz="2400" b="1" dirty="0"/>
              <a:t>конкурс </a:t>
            </a:r>
            <a:r>
              <a:rPr lang="ru-RU" sz="2400" b="1" dirty="0" err="1"/>
              <a:t>стартапів</a:t>
            </a:r>
            <a:r>
              <a:rPr lang="ru-RU" sz="2400" b="1" dirty="0"/>
              <a:t> «</a:t>
            </a:r>
            <a:r>
              <a:rPr lang="ru-RU" sz="2400" b="1" dirty="0" err="1"/>
              <a:t>ЕКОмрія</a:t>
            </a:r>
            <a:r>
              <a:rPr lang="ru-RU" sz="2400" b="1" dirty="0"/>
              <a:t>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37734" y="6367640"/>
            <a:ext cx="5400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http://ng2.energyschool.org.ua/news/457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3EFB9157-4A77-446B-B4E6-2C677FA0E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336" t="9302" r="15869" b="7417"/>
          <a:stretch/>
        </p:blipFill>
        <p:spPr>
          <a:xfrm>
            <a:off x="4220191" y="1026932"/>
            <a:ext cx="6542297" cy="4804136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6CFEF-3495-4471-AF4D-E2BFF1A49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Проєкт </a:t>
            </a:r>
            <a:r>
              <a:rPr lang="uk-UA" sz="2400" b="1" dirty="0" err="1"/>
              <a:t>освіторія</a:t>
            </a:r>
            <a:r>
              <a:rPr lang="en-US" sz="2400" b="1" dirty="0"/>
              <a:t>&amp;</a:t>
            </a:r>
            <a:r>
              <a:rPr lang="en-US" sz="2400" b="1" dirty="0" err="1"/>
              <a:t>Deltahost</a:t>
            </a:r>
            <a:r>
              <a:rPr lang="uk-UA" sz="2400" b="1" dirty="0"/>
              <a:t> з технологічної підтримки шкіл «Прокачай школу»</a:t>
            </a:r>
            <a:endParaRPr lang="ru-RU" sz="2400" b="1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402AD03D-810F-4F74-962B-6FF9A109D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64" t="9893" r="32136" b="26142"/>
          <a:stretch/>
        </p:blipFill>
        <p:spPr>
          <a:xfrm>
            <a:off x="5148072" y="722375"/>
            <a:ext cx="4690872" cy="489204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DE445C-6BC5-4241-A277-26407AB78BBD}"/>
              </a:ext>
            </a:extLst>
          </p:cNvPr>
          <p:cNvSpPr txBox="1"/>
          <p:nvPr/>
        </p:nvSpPr>
        <p:spPr>
          <a:xfrm>
            <a:off x="4027932" y="5986195"/>
            <a:ext cx="725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https://docs.google.com/forms/d/e/1FAIpQLSdLM6euA_tauj5mWgOP6EWIg8DW36XkMIFUgSwKR_3w0l2rAQ/viewform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553FA-863A-4DAA-AF97-689C4C7D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Ініціативи </a:t>
            </a:r>
            <a:br>
              <a:rPr lang="uk-UA" sz="2400" b="1" dirty="0"/>
            </a:br>
            <a:r>
              <a:rPr lang="uk-UA" sz="2400" b="1" dirty="0"/>
              <a:t>Фонду </a:t>
            </a:r>
            <a:br>
              <a:rPr lang="uk-UA" sz="2400" b="1" dirty="0"/>
            </a:br>
            <a:r>
              <a:rPr lang="uk-UA" sz="2400" b="1" dirty="0"/>
              <a:t>Східна Європа</a:t>
            </a:r>
            <a:endParaRPr lang="ru-RU" sz="2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95CCF1-4CB7-4F4A-A533-999E8872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0" t="16387" r="19450" b="4934"/>
          <a:stretch/>
        </p:blipFill>
        <p:spPr>
          <a:xfrm>
            <a:off x="4134546" y="733187"/>
            <a:ext cx="6665976" cy="4991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BD169D-29B3-4618-8F26-CF897FCB517F}"/>
              </a:ext>
            </a:extLst>
          </p:cNvPr>
          <p:cNvSpPr txBox="1"/>
          <p:nvPr/>
        </p:nvSpPr>
        <p:spPr>
          <a:xfrm>
            <a:off x="3817620" y="5820263"/>
            <a:ext cx="7694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https://eef.org.ua/chudova-simka-proyekty-z-sotsialnogo-shkilnogo-pidpryyemnytstva-pidtrymani-fondom-shidna-yevropa-u-kvitni-2021-roku/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ініціативи\репорте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74" y="243504"/>
            <a:ext cx="55527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56" y="3424428"/>
            <a:ext cx="5926137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6ECF10F-F596-4B76-AAAA-6313D8612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410711" cy="46011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Міжнародний</a:t>
            </a:r>
            <a:r>
              <a:rPr lang="ru-RU" sz="2400" b="1" dirty="0"/>
              <a:t> </a:t>
            </a:r>
            <a:r>
              <a:rPr lang="ru-RU" sz="2400" b="1" dirty="0" err="1"/>
              <a:t>молодіжний</a:t>
            </a:r>
            <a:r>
              <a:rPr lang="ru-RU" sz="2400" b="1" dirty="0"/>
              <a:t> про</a:t>
            </a:r>
            <a:r>
              <a:rPr lang="uk-UA" sz="2400" b="1" dirty="0" err="1"/>
              <a:t>єкт</a:t>
            </a:r>
            <a:r>
              <a:rPr lang="uk-UA" sz="2400" b="1" dirty="0"/>
              <a:t> </a:t>
            </a:r>
            <a:br>
              <a:rPr lang="en-US" sz="2400" b="1" dirty="0"/>
            </a:br>
            <a:r>
              <a:rPr lang="en-US" sz="2400" b="1" dirty="0"/>
              <a:t>U-Report Global</a:t>
            </a:r>
            <a:endParaRPr lang="ru-RU" sz="2400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25" y="304166"/>
            <a:ext cx="5926137" cy="676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9D15AFB-EF02-46C9-94B6-EC6AC290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Проєкт </a:t>
            </a:r>
            <a:br>
              <a:rPr lang="uk-UA" sz="2400" b="1" dirty="0"/>
            </a:br>
            <a:r>
              <a:rPr lang="uk-UA" sz="2400" b="1" dirty="0"/>
              <a:t>«Індекс благополуччя молоді»</a:t>
            </a:r>
            <a:endParaRPr lang="ru-RU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68DA115-D308-4DF7-A9CC-561096B7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1204298"/>
            <a:ext cx="3164891" cy="460118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/>
              <a:t>Спільнота </a:t>
            </a:r>
            <a:br>
              <a:rPr lang="uk-UA" sz="2400" b="1" dirty="0"/>
            </a:br>
            <a:r>
              <a:rPr lang="uk-UA" sz="2400" b="1" dirty="0"/>
              <a:t>«</a:t>
            </a:r>
            <a:r>
              <a:rPr lang="en-US" sz="2400" b="1" dirty="0"/>
              <a:t>DOCCU- </a:t>
            </a:r>
            <a:br>
              <a:rPr lang="ru-RU" sz="2400" b="1" dirty="0"/>
            </a:br>
            <a:r>
              <a:rPr lang="ru-RU" sz="2400" b="1" dirty="0" err="1"/>
              <a:t>Розвиток</a:t>
            </a:r>
            <a:r>
              <a:rPr lang="ru-RU" sz="2400" b="1" dirty="0"/>
              <a:t> </a:t>
            </a:r>
            <a:r>
              <a:rPr lang="ru-RU" sz="2400" b="1" dirty="0" err="1"/>
              <a:t>громадянських</a:t>
            </a:r>
            <a:r>
              <a:rPr lang="ru-RU" sz="2400" b="1" dirty="0"/>
              <a:t> компетентностей</a:t>
            </a:r>
            <a:br>
              <a:rPr lang="ru-RU" sz="2400" b="1" dirty="0"/>
            </a:br>
            <a:r>
              <a:rPr lang="ru-RU" sz="2400" b="1" dirty="0"/>
              <a:t>в </a:t>
            </a:r>
            <a:r>
              <a:rPr lang="ru-RU" sz="2400" b="1" dirty="0" err="1"/>
              <a:t>Україні</a:t>
            </a:r>
            <a:r>
              <a:rPr lang="ru-RU" sz="2400" b="1" dirty="0"/>
              <a:t>»</a:t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D46EF-4EC0-46EE-8AF9-076B3DF5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1" t="17864" r="16699" b="19741"/>
          <a:stretch/>
        </p:blipFill>
        <p:spPr>
          <a:xfrm>
            <a:off x="3781886" y="752249"/>
            <a:ext cx="7821227" cy="4279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D9221E-2A14-4C21-937D-35F0DEA2F66B}"/>
              </a:ext>
            </a:extLst>
          </p:cNvPr>
          <p:cNvSpPr txBox="1"/>
          <p:nvPr/>
        </p:nvSpPr>
        <p:spPr>
          <a:xfrm>
            <a:off x="5085054" y="5436149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https://www.facebook.com/groups/988776727870364</a:t>
            </a:r>
            <a:r>
              <a:rPr lang="uk-UA" b="1" dirty="0">
                <a:solidFill>
                  <a:srgbClr val="0070C0"/>
                </a:solidFill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275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Школа\Desktop\logo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39" y="1638682"/>
            <a:ext cx="6254750" cy="20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6853206" y="5397500"/>
            <a:ext cx="4250531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en-US" sz="20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https://www.pchelka.ua/</a:t>
            </a:r>
            <a:r>
              <a:rPr lang="ru-RU" altLang="en-US" sz="2000" b="1" dirty="0">
                <a:solidFill>
                  <a:srgbClr val="0070C0"/>
                </a:solidFill>
              </a:rPr>
              <a:t>  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05BA3B-7C3C-4580-AE1E-07DADD34C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/>
              <a:t>Благодійний фонд «Бджілка»</a:t>
            </a:r>
            <a:endParaRPr lang="ru-RU"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2EBE2-FD29-4BBF-BF39-80FF1714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Всеукраїнський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конкурс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</a:b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для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школярів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</a:b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зі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створення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</a:b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школи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мрії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 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</a:br>
            <a: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  <a:t>у </a:t>
            </a:r>
            <a:r>
              <a:rPr lang="ru-RU" sz="2400" b="1" i="0" dirty="0" err="1">
                <a:solidFill>
                  <a:schemeClr val="bg1"/>
                </a:solidFill>
                <a:effectLst/>
                <a:latin typeface="Gotham Pro"/>
              </a:rPr>
              <a:t>Minecraft</a:t>
            </a:r>
            <a:br>
              <a:rPr lang="ru-RU" sz="2400" b="1" i="0" dirty="0">
                <a:solidFill>
                  <a:schemeClr val="bg1"/>
                </a:solidFill>
                <a:effectLst/>
                <a:latin typeface="Gotham Pro"/>
              </a:rPr>
            </a:b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C0CE8E-D9BE-429A-8B8B-91A35EAC2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263" y="1364587"/>
            <a:ext cx="7971911" cy="3991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99CAAF-679C-4355-9F46-FC1146EE9590}"/>
              </a:ext>
            </a:extLst>
          </p:cNvPr>
          <p:cNvSpPr txBox="1"/>
          <p:nvPr/>
        </p:nvSpPr>
        <p:spPr>
          <a:xfrm>
            <a:off x="4116894" y="6140303"/>
            <a:ext cx="74136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https://osvitoria.media/news/ogolosyly-vseukrayinskyj-konkurs-dlya-shkolyariv-zi-stvorennya-shkoly-mriyi-u-minecraft/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62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D15CF-CB18-41F1-8D37-B19718A79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/>
              <a:t>Проєкт 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Мрій</a:t>
            </a:r>
            <a:r>
              <a:rPr lang="ru-RU" sz="2400" b="1" dirty="0"/>
              <a:t>-читай» </a:t>
            </a:r>
            <a:br>
              <a:rPr lang="ru-RU" sz="2400" b="1" dirty="0"/>
            </a:br>
            <a:r>
              <a:rPr lang="ru-RU" sz="2400" b="1" dirty="0"/>
              <a:t>для </a:t>
            </a:r>
            <a:r>
              <a:rPr lang="ru-RU" sz="2400" b="1" dirty="0" err="1"/>
              <a:t>учнів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 err="1"/>
              <a:t>початкових</a:t>
            </a:r>
            <a:r>
              <a:rPr lang="ru-RU" sz="2400" b="1" dirty="0"/>
              <a:t> </a:t>
            </a:r>
            <a:r>
              <a:rPr lang="ru-RU" sz="2400" b="1" dirty="0" err="1"/>
              <a:t>класів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у школах,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розташовані</a:t>
            </a:r>
            <a:r>
              <a:rPr lang="ru-RU" sz="2400" b="1" dirty="0"/>
              <a:t> в селах та маленьких </a:t>
            </a:r>
            <a:r>
              <a:rPr lang="ru-RU" sz="2400" b="1" dirty="0" err="1"/>
              <a:t>містечках</a:t>
            </a:r>
            <a:endParaRPr lang="ru-RU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A11E66-CCE6-4400-B5F8-4C86F027D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50" t="25957" r="32725" b="22108"/>
          <a:stretch/>
        </p:blipFill>
        <p:spPr>
          <a:xfrm>
            <a:off x="4663440" y="775980"/>
            <a:ext cx="5980175" cy="5306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2AF4F-9352-4739-A350-02A95943F2F1}"/>
              </a:ext>
            </a:extLst>
          </p:cNvPr>
          <p:cNvSpPr txBox="1"/>
          <p:nvPr/>
        </p:nvSpPr>
        <p:spPr>
          <a:xfrm>
            <a:off x="4741164" y="6211669"/>
            <a:ext cx="6099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https://docs.google.com/forms/d/e/1FAIpQLSdkKCfJLugIqum9f_UxudUQOjrPC6O65CuuiNm22c1iKZdQYA/viewform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85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222" y="407015"/>
            <a:ext cx="488268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5400" b="1" dirty="0">
                <a:ln/>
                <a:solidFill>
                  <a:schemeClr val="accent3"/>
                </a:solidFill>
              </a:rPr>
              <a:t> 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631F1B3-D995-491B-87ED-09EBBEE0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/>
              <a:t>Одеська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 err="1"/>
              <a:t>обласна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школа </a:t>
            </a:r>
            <a:br>
              <a:rPr lang="ru-RU" sz="2400" b="1" dirty="0"/>
            </a:br>
            <a:r>
              <a:rPr lang="ru-RU" sz="2400" b="1" dirty="0" err="1"/>
              <a:t>грамодянської</a:t>
            </a:r>
            <a:r>
              <a:rPr lang="ru-RU" sz="2400" b="1" dirty="0"/>
              <a:t> </a:t>
            </a:r>
            <a:r>
              <a:rPr lang="ru-RU" sz="2400" b="1" dirty="0" err="1"/>
              <a:t>партисипації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«</a:t>
            </a:r>
            <a:r>
              <a:rPr lang="ru-RU" sz="2400" b="1" dirty="0" err="1"/>
              <a:t>УСі</a:t>
            </a:r>
            <a:r>
              <a:rPr lang="ru-RU" sz="2400" b="1" dirty="0"/>
              <a:t> В ДІЇ!»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46D6B-31C7-472B-8AB6-592D1FAE2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4" t="17605" r="6506" b="20128"/>
          <a:stretch/>
        </p:blipFill>
        <p:spPr>
          <a:xfrm>
            <a:off x="3558561" y="742097"/>
            <a:ext cx="7716299" cy="39275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CD86FF-5688-400A-A095-6B6267D085C6}"/>
              </a:ext>
            </a:extLst>
          </p:cNvPr>
          <p:cNvSpPr txBox="1"/>
          <p:nvPr/>
        </p:nvSpPr>
        <p:spPr>
          <a:xfrm>
            <a:off x="3759692" y="5355688"/>
            <a:ext cx="75151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https://www.facebook.com/groups/350414448763890</a:t>
            </a:r>
            <a:r>
              <a:rPr lang="uk-UA" sz="2400" b="1" dirty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05" y="1320842"/>
            <a:ext cx="8089264" cy="409706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3D80ED1-8CF1-4C1C-BBEA-A5F0F6C5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err="1"/>
              <a:t>Спільнота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 err="1"/>
              <a:t>активної</a:t>
            </a:r>
            <a:r>
              <a:rPr lang="ru-RU" sz="2400" b="1" dirty="0"/>
              <a:t> </a:t>
            </a:r>
            <a:r>
              <a:rPr lang="ru-RU" sz="2400" b="1" dirty="0" err="1"/>
              <a:t>молоді</a:t>
            </a:r>
            <a:br>
              <a:rPr lang="ru-RU" sz="2400" b="1" dirty="0"/>
            </a:br>
            <a:r>
              <a:rPr lang="ru-RU" sz="2400" b="1" dirty="0"/>
              <a:t> – </a:t>
            </a:r>
            <a:br>
              <a:rPr lang="ru-RU" sz="2400" b="1" dirty="0"/>
            </a:br>
            <a:r>
              <a:rPr lang="ru-RU" sz="2400" b="1" dirty="0"/>
              <a:t>САМ </a:t>
            </a:r>
          </a:p>
        </p:txBody>
      </p:sp>
    </p:spTree>
    <p:extLst>
      <p:ext uri="{BB962C8B-B14F-4D97-AF65-F5344CB8AC3E}">
        <p14:creationId xmlns:p14="http://schemas.microsoft.com/office/powerpoint/2010/main" val="3179420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40" y="856040"/>
            <a:ext cx="7209189" cy="4499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740" y="5355108"/>
            <a:ext cx="7429289" cy="818241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79BD230-35C3-4A93-9905-E78B372D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/>
              <a:t>Молодь </a:t>
            </a:r>
            <a:br>
              <a:rPr lang="ru-RU" sz="2400" b="1" dirty="0"/>
            </a:br>
            <a:r>
              <a:rPr lang="ru-RU" sz="2400" b="1" dirty="0"/>
              <a:t>за </a:t>
            </a:r>
            <a:r>
              <a:rPr lang="ru-RU" sz="2400" b="1" dirty="0" err="1"/>
              <a:t>демократію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в </a:t>
            </a:r>
            <a:r>
              <a:rPr lang="ru-RU" sz="2400" b="1" dirty="0" err="1"/>
              <a:t>Україні</a:t>
            </a:r>
            <a:br>
              <a:rPr lang="ru-RU" sz="2400" b="1" dirty="0"/>
            </a:br>
            <a:r>
              <a:rPr lang="ru-RU" sz="2400" b="1" dirty="0"/>
              <a:t>- проєкт </a:t>
            </a:r>
            <a:br>
              <a:rPr lang="ru-RU" sz="2400" b="1" dirty="0"/>
            </a:br>
            <a:r>
              <a:rPr lang="ru-RU" sz="2400" b="1" dirty="0"/>
              <a:t>Ради </a:t>
            </a:r>
            <a:r>
              <a:rPr lang="ru-RU" sz="2400" b="1" dirty="0" err="1"/>
              <a:t>Європи</a:t>
            </a:r>
            <a:br>
              <a:rPr lang="ru-RU" sz="2400" b="1" dirty="0"/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43554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737" y="4868331"/>
            <a:ext cx="7082512" cy="1354915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296ECC9-B348-4432-A6C5-4D0F2637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3346882" cy="4601183"/>
          </a:xfrm>
        </p:spPr>
        <p:txBody>
          <a:bodyPr/>
          <a:lstStyle/>
          <a:p>
            <a:pPr algn="ctr"/>
            <a:r>
              <a:rPr lang="ru-RU" sz="2400" b="1" dirty="0" err="1"/>
              <a:t>Всеукраїнський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проєкт «М18:</a:t>
            </a:r>
            <a:br>
              <a:rPr lang="ru-RU" sz="2400" b="1" dirty="0"/>
            </a:br>
            <a:r>
              <a:rPr lang="ru-RU" sz="2400" b="1" dirty="0"/>
              <a:t>Ми </a:t>
            </a:r>
            <a:r>
              <a:rPr lang="ru-RU" sz="2400" b="1" dirty="0" err="1"/>
              <a:t>можемо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!»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4F22C-8FAA-4B15-ABE3-B8BCCC725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97" t="18253" r="7452" b="19482"/>
          <a:stretch/>
        </p:blipFill>
        <p:spPr>
          <a:xfrm>
            <a:off x="3595455" y="745723"/>
            <a:ext cx="7918881" cy="42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7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58" y="1123837"/>
            <a:ext cx="8199625" cy="436554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B03580C-11F2-41E0-B2FA-FAB1002AD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0" y="1123837"/>
            <a:ext cx="3329127" cy="4601183"/>
          </a:xfrm>
        </p:spPr>
        <p:txBody>
          <a:bodyPr/>
          <a:lstStyle/>
          <a:p>
            <a:pPr algn="ctr"/>
            <a:r>
              <a:rPr lang="ru-RU" sz="2400" b="1" dirty="0" err="1"/>
              <a:t>Всеукраїнський</a:t>
            </a:r>
            <a:r>
              <a:rPr lang="ru-RU" sz="2400" b="1" dirty="0"/>
              <a:t> </a:t>
            </a:r>
            <a:br>
              <a:rPr lang="ru-RU" sz="2400" b="1" dirty="0"/>
            </a:br>
            <a:r>
              <a:rPr lang="ru-RU" sz="2400" b="1" dirty="0"/>
              <a:t>проєкт</a:t>
            </a:r>
            <a:br>
              <a:rPr lang="ru-RU" sz="2400" b="1" dirty="0"/>
            </a:br>
            <a:r>
              <a:rPr lang="ru-RU" sz="2400" b="1" dirty="0"/>
              <a:t> «</a:t>
            </a:r>
            <a:r>
              <a:rPr lang="ru-RU" sz="2400" b="1" dirty="0" err="1"/>
              <a:t>Мішечок</a:t>
            </a:r>
            <a:r>
              <a:rPr lang="ru-RU" sz="2400" b="1" dirty="0"/>
              <a:t>»</a:t>
            </a:r>
            <a:br>
              <a:rPr lang="ru-RU" dirty="0"/>
            </a:b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2680CF-B858-4A5D-A948-18F1372D1DA0}"/>
              </a:ext>
            </a:extLst>
          </p:cNvPr>
          <p:cNvSpPr txBox="1"/>
          <p:nvPr/>
        </p:nvSpPr>
        <p:spPr>
          <a:xfrm>
            <a:off x="3857346" y="5734163"/>
            <a:ext cx="7550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https://www.prostir.ua/?grants=vseukrajinskyj-projekt-mishechok</a:t>
            </a:r>
            <a:r>
              <a:rPr lang="uk-UA" sz="1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02563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1737</TotalTime>
  <Words>1002</Words>
  <Application>Microsoft Office PowerPoint</Application>
  <PresentationFormat>Широкоэкранный</PresentationFormat>
  <Paragraphs>103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Arial</vt:lpstr>
      <vt:lpstr>Corbel</vt:lpstr>
      <vt:lpstr>Gotham Pro</vt:lpstr>
      <vt:lpstr>Play</vt:lpstr>
      <vt:lpstr>Times New Roman</vt:lpstr>
      <vt:lpstr>Wingdings 2</vt:lpstr>
      <vt:lpstr>Рамка</vt:lpstr>
      <vt:lpstr>Матеріали підготовлені учасниками  Одеської обласної школи грамодянської партисипації  «УСі В ДІЇ!» 2019-2021</vt:lpstr>
      <vt:lpstr>ВСЕУКРАЇНСЬКІЙ МОЛОДІЖНИ ЦЕНТР </vt:lpstr>
      <vt:lpstr>Українська волонтерська служба </vt:lpstr>
      <vt:lpstr>ВСЕУКРАЇНСЬКИЙ ГРОМАДЯНСЬКИЙ ЦЕНТР  «ВОЛОНТЕР»</vt:lpstr>
      <vt:lpstr>Спільнота  «DOCCU-  Розвиток громадянських компетентностей в Україні» </vt:lpstr>
      <vt:lpstr>Спільнота  активної молоді  –  САМ </vt:lpstr>
      <vt:lpstr>Молодь  за демократію  в Україні - проєкт  Ради Європи </vt:lpstr>
      <vt:lpstr>Всеукраїнський  проєкт «М18: Ми можемо більше!» </vt:lpstr>
      <vt:lpstr>Всеукраїнський  проєкт  «Мішечок» </vt:lpstr>
      <vt:lpstr>Онлайн-курс  для молодіжних рад  у ОТГ «Маю Думку»</vt:lpstr>
      <vt:lpstr>Медіа школа  «Стань журналістом»</vt:lpstr>
      <vt:lpstr> Всеукраїнський фестиваль  соціальної реклами серед  учнівської молоді </vt:lpstr>
      <vt:lpstr>Молодіжний  громадський  рух за клімат Fridays  For Future в Україні </vt:lpstr>
      <vt:lpstr>Організація  “Let's Do It,  Ukraine!” </vt:lpstr>
      <vt:lpstr>Всеукраїнський проєкт  «Цікава фізкультура»</vt:lpstr>
      <vt:lpstr>Онлайн-курс  «З учнями  про кар’єру»</vt:lpstr>
      <vt:lpstr>Онлайн-курс «ДНК Лідерів»</vt:lpstr>
      <vt:lpstr>Very Verified:  онлайн-курс  з медіаграмотності</vt:lpstr>
      <vt:lpstr>Презентация PowerPoint</vt:lpstr>
      <vt:lpstr>Всеукраїнський  проєкт  СоnnectED </vt:lpstr>
      <vt:lpstr>Міжнародний  проєкт   eTwinning    </vt:lpstr>
      <vt:lpstr>Всеукраїнський  конкурс  ”Український борщ-національний бренд кулінарної культури”</vt:lpstr>
      <vt:lpstr>Всеукраїнський  конкурс  екологічної просвіти «ЕКО-  молодь &amp; Ukraine» </vt:lpstr>
      <vt:lpstr> ВСЕУКРАЇНСЬКИЙ ФЕСТИВАЛЬ  «Зірки та зіроньки» </vt:lpstr>
      <vt:lpstr>Проєкт  ”Освітня мнемотехніка” </vt:lpstr>
      <vt:lpstr>Онлайн-курс ”Школа та громада для дитини”</vt:lpstr>
      <vt:lpstr>Освітній  проєкт  «Відривай Україну»</vt:lpstr>
      <vt:lpstr>Платформа  масових відкритих онлайн-курсів Prometheus</vt:lpstr>
      <vt:lpstr>Educational Era (EdEra)  –  студія  онлайн-освіти</vt:lpstr>
      <vt:lpstr>ВУМ  online</vt:lpstr>
      <vt:lpstr>Онлайн-платформа неформальної  освіти  в Україні</vt:lpstr>
      <vt:lpstr>Українська  академія  лідерства</vt:lpstr>
      <vt:lpstr>Програма  сприяння громадській активності «Долучайся!»</vt:lpstr>
      <vt:lpstr>Конкурс стартапів «Екомрія»</vt:lpstr>
      <vt:lpstr>Вікторина  до  Дня Європи</vt:lpstr>
      <vt:lpstr>Конкурс – захист   МАН</vt:lpstr>
      <vt:lpstr>Урок  з медіаграмотності</vt:lpstr>
      <vt:lpstr>Проєкт:  « Розширення мережі інтерактивних парламентських просвітницьких осередків»</vt:lpstr>
      <vt:lpstr>Конкурс активістських ініціатив</vt:lpstr>
      <vt:lpstr>Онлайн-курс «Громадянська освіта»</vt:lpstr>
      <vt:lpstr>«Майстерня медіаграмотності» відкритий клуб тренерів  з інфомедійної грамотності </vt:lpstr>
      <vt:lpstr>Глобальна екологічна  акція  «Озеленення планети»</vt:lpstr>
      <vt:lpstr>GOF фондуємо освіту</vt:lpstr>
      <vt:lpstr>Український форум благодійників </vt:lpstr>
      <vt:lpstr>Соціальний  проєкт  ДТЕК  «Нова генерація»: конкурс стартапів «ЕКОмрія» </vt:lpstr>
      <vt:lpstr>Проєкт освіторія&amp;Deltahost з технологічної підтримки шкіл «Прокачай школу»</vt:lpstr>
      <vt:lpstr>Ініціативи  Фонду  Східна Європа</vt:lpstr>
      <vt:lpstr>Міжнародний молодіжний проєкт  U-Report Global</vt:lpstr>
      <vt:lpstr>Проєкт  «Індекс благополуччя молоді»</vt:lpstr>
      <vt:lpstr>Благодійний фонд «Бджілка»</vt:lpstr>
      <vt:lpstr>Всеукраїнський конкурс  для школярів  зі створення  школи мрії  у Minecraft </vt:lpstr>
      <vt:lpstr>Проєкт  «Мрій-читай»  для учнів  початкових класів  у школах, що розташовані в селах та маленьких містечках</vt:lpstr>
      <vt:lpstr>Одеська  обласна  школа  грамодянської партисипації  «УСі В ДІЇ!»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23</cp:revision>
  <dcterms:created xsi:type="dcterms:W3CDTF">2021-05-17T21:02:42Z</dcterms:created>
  <dcterms:modified xsi:type="dcterms:W3CDTF">2021-05-26T08:58:02Z</dcterms:modified>
</cp:coreProperties>
</file>